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2.png" ContentType="image/png"/>
  <Override PartName="/ppt/media/image1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3970000" cy="10795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119228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023120" y="6482880"/>
            <a:ext cx="119228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7132680" y="295560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023120" y="648288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7132680" y="648288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38390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54400" y="2955600"/>
            <a:ext cx="38390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9086040" y="2955600"/>
            <a:ext cx="38390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1023120" y="6482880"/>
            <a:ext cx="38390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5054400" y="6482880"/>
            <a:ext cx="38390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9086040" y="6482880"/>
            <a:ext cx="38390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023120" y="2955600"/>
            <a:ext cx="11922840" cy="675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11922840" cy="6752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5818320" cy="6752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7132680" y="2955600"/>
            <a:ext cx="5818320" cy="6752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023120" y="636120"/>
            <a:ext cx="11922840" cy="1074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7132680" y="2955600"/>
            <a:ext cx="5818320" cy="6752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1023120" y="648288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5818320" cy="6752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7132680" y="295560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7132680" y="648288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7132680" y="2955600"/>
            <a:ext cx="581832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023120" y="6482880"/>
            <a:ext cx="11922840" cy="3220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023120" y="636120"/>
            <a:ext cx="11922840" cy="23184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1023120" y="2955600"/>
            <a:ext cx="11922840" cy="675252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hyperlink" Target="https://creativecommons.org/licenses/by-sa/4.0/" TargetMode="External"/><Relationship Id="rId4" Type="http://schemas.openxmlformats.org/officeDocument/2006/relationships/hyperlink" Target="mailto:info@rstudio.com" TargetMode="External"/><Relationship Id="rId5" Type="http://schemas.openxmlformats.org/officeDocument/2006/relationships/hyperlink" Target="http://rstudio.com" TargetMode="External"/><Relationship Id="rId6" Type="http://schemas.openxmlformats.org/officeDocument/2006/relationships/image" Target="../media/image3.png"/><Relationship Id="rId7" Type="http://schemas.openxmlformats.org/officeDocument/2006/relationships/hyperlink" Target="http://www.fontsquirrel.com/fonts/source-sans-pro" TargetMode="External"/><Relationship Id="rId8" Type="http://schemas.openxmlformats.org/officeDocument/2006/relationships/hyperlink" Target="http://fortawesome.github.io/Font-Awesome/get-started/" TargetMode="External"/><Relationship Id="rId9" Type="http://schemas.openxmlformats.org/officeDocument/2006/relationships/hyperlink" Target="http://fortawesome.github.io/Font-Awesome/cheatsheet/" TargetMode="External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" descr=""/>
          <p:cNvPicPr/>
          <p:nvPr/>
        </p:nvPicPr>
        <p:blipFill>
          <a:blip r:embed="rId1"/>
          <a:stretch/>
        </p:blipFill>
        <p:spPr>
          <a:xfrm>
            <a:off x="8369280" y="-684360"/>
            <a:ext cx="5603040" cy="2992320"/>
          </a:xfrm>
          <a:prstGeom prst="rect">
            <a:avLst/>
          </a:prstGeom>
          <a:ln w="12600">
            <a:noFill/>
          </a:ln>
        </p:spPr>
      </p:pic>
      <p:grpSp>
        <p:nvGrpSpPr>
          <p:cNvPr id="39" name="Group 1"/>
          <p:cNvGrpSpPr/>
          <p:nvPr/>
        </p:nvGrpSpPr>
        <p:grpSpPr>
          <a:xfrm>
            <a:off x="8369280" y="-1012680"/>
            <a:ext cx="6158160" cy="3552480"/>
            <a:chOff x="8369280" y="-1012680"/>
            <a:chExt cx="6158160" cy="3552480"/>
          </a:xfrm>
        </p:grpSpPr>
        <p:grpSp>
          <p:nvGrpSpPr>
            <p:cNvPr id="40" name="Group 2"/>
            <p:cNvGrpSpPr/>
            <p:nvPr/>
          </p:nvGrpSpPr>
          <p:grpSpPr>
            <a:xfrm>
              <a:off x="8393400" y="-1012680"/>
              <a:ext cx="6134040" cy="2978280"/>
              <a:chOff x="8393400" y="-1012680"/>
              <a:chExt cx="6134040" cy="2978280"/>
            </a:xfrm>
          </p:grpSpPr>
          <p:sp>
            <p:nvSpPr>
              <p:cNvPr id="41" name="CustomShape 3"/>
              <p:cNvSpPr/>
              <p:nvPr/>
            </p:nvSpPr>
            <p:spPr>
              <a:xfrm rot="1800000">
                <a:off x="9570960" y="-75924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dedfe0"/>
              </a:solidFill>
              <a:ln w="3240">
                <a:solidFill>
                  <a:srgbClr val="dedfe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2" name="CustomShape 4"/>
              <p:cNvSpPr/>
              <p:nvPr/>
            </p:nvSpPr>
            <p:spPr>
              <a:xfrm flipH="1">
                <a:off x="9944280" y="-225720"/>
                <a:ext cx="421200" cy="421200"/>
              </a:xfrm>
              <a:prstGeom prst="ellipse">
                <a:avLst/>
              </a:prstGeom>
              <a:solidFill>
                <a:srgbClr val="efeff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3" name="CustomShape 5"/>
              <p:cNvSpPr/>
              <p:nvPr/>
            </p:nvSpPr>
            <p:spPr>
              <a:xfrm flipH="1">
                <a:off x="8393400" y="-244440"/>
                <a:ext cx="421200" cy="421200"/>
              </a:xfrm>
              <a:prstGeom prst="ellipse">
                <a:avLst/>
              </a:prstGeom>
              <a:solidFill>
                <a:srgbClr val="dedfe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" name="CustomShape 6"/>
              <p:cNvSpPr/>
              <p:nvPr/>
            </p:nvSpPr>
            <p:spPr>
              <a:xfrm rot="19800000">
                <a:off x="11290320" y="-9000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efeff0"/>
              </a:solidFill>
              <a:ln w="6480">
                <a:solidFill>
                  <a:srgbClr val="efeff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" name="CustomShape 7"/>
              <p:cNvSpPr/>
              <p:nvPr/>
            </p:nvSpPr>
            <p:spPr>
              <a:xfrm rot="1800000">
                <a:off x="11864160" y="56952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dedfe0"/>
              </a:solidFill>
              <a:ln w="6480">
                <a:solidFill>
                  <a:srgbClr val="dedfe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" name="CustomShape 8"/>
              <p:cNvSpPr/>
              <p:nvPr/>
            </p:nvSpPr>
            <p:spPr>
              <a:xfrm flipH="1">
                <a:off x="11854440" y="443160"/>
                <a:ext cx="421200" cy="421200"/>
              </a:xfrm>
              <a:prstGeom prst="ellipse">
                <a:avLst/>
              </a:prstGeom>
              <a:solidFill>
                <a:srgbClr val="dedfe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" name="CustomShape 9"/>
              <p:cNvSpPr/>
              <p:nvPr/>
            </p:nvSpPr>
            <p:spPr>
              <a:xfrm flipH="1">
                <a:off x="12237120" y="1103760"/>
                <a:ext cx="421200" cy="421200"/>
              </a:xfrm>
              <a:prstGeom prst="ellipse">
                <a:avLst/>
              </a:prstGeom>
              <a:solidFill>
                <a:srgbClr val="efeff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" name="CustomShape 10"/>
              <p:cNvSpPr/>
              <p:nvPr/>
            </p:nvSpPr>
            <p:spPr>
              <a:xfrm rot="1800000">
                <a:off x="11864160" y="-75060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dedfe0"/>
              </a:solidFill>
              <a:ln w="6480">
                <a:solidFill>
                  <a:srgbClr val="dedfe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" name="CustomShape 11"/>
              <p:cNvSpPr/>
              <p:nvPr/>
            </p:nvSpPr>
            <p:spPr>
              <a:xfrm flipH="1">
                <a:off x="12237120" y="-217080"/>
                <a:ext cx="421200" cy="421200"/>
              </a:xfrm>
              <a:prstGeom prst="ellipse">
                <a:avLst/>
              </a:prstGeom>
              <a:solidFill>
                <a:srgbClr val="efeff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0" name="CustomShape 12"/>
              <p:cNvSpPr/>
              <p:nvPr/>
            </p:nvSpPr>
            <p:spPr>
              <a:xfrm rot="19800000">
                <a:off x="12437640" y="-74484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efeff0"/>
              </a:solidFill>
              <a:ln w="6480">
                <a:solidFill>
                  <a:srgbClr val="efeff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" name="CustomShape 13"/>
              <p:cNvSpPr/>
              <p:nvPr/>
            </p:nvSpPr>
            <p:spPr>
              <a:xfrm flipH="1">
                <a:off x="13001400" y="-211320"/>
                <a:ext cx="421200" cy="421200"/>
              </a:xfrm>
              <a:prstGeom prst="ellipse">
                <a:avLst/>
              </a:prstGeom>
              <a:solidFill>
                <a:srgbClr val="dedfe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2" name="CustomShape 14"/>
              <p:cNvSpPr/>
              <p:nvPr/>
            </p:nvSpPr>
            <p:spPr>
              <a:xfrm rot="1800000">
                <a:off x="13011120" y="-8424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dedfe0"/>
              </a:solidFill>
              <a:ln w="6480">
                <a:solidFill>
                  <a:srgbClr val="dedfe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3" name="CustomShape 15"/>
              <p:cNvSpPr/>
              <p:nvPr/>
            </p:nvSpPr>
            <p:spPr>
              <a:xfrm flipH="1">
                <a:off x="13384440" y="449280"/>
                <a:ext cx="421200" cy="421200"/>
              </a:xfrm>
              <a:prstGeom prst="ellipse">
                <a:avLst/>
              </a:prstGeom>
              <a:solidFill>
                <a:srgbClr val="efeff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4" name="CustomShape 16"/>
              <p:cNvSpPr/>
              <p:nvPr/>
            </p:nvSpPr>
            <p:spPr>
              <a:xfrm rot="19800000">
                <a:off x="10144440" y="-753480"/>
                <a:ext cx="1318680" cy="1143000"/>
              </a:xfrm>
              <a:prstGeom prst="triangle">
                <a:avLst>
                  <a:gd name="adj" fmla="val 50000"/>
                </a:avLst>
              </a:prstGeom>
              <a:solidFill>
                <a:srgbClr val="efeff0"/>
              </a:solidFill>
              <a:ln w="6480">
                <a:solidFill>
                  <a:srgbClr val="efeff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5" name="CustomShape 17"/>
              <p:cNvSpPr/>
              <p:nvPr/>
            </p:nvSpPr>
            <p:spPr>
              <a:xfrm flipH="1">
                <a:off x="10708560" y="-220320"/>
                <a:ext cx="421200" cy="421200"/>
              </a:xfrm>
              <a:prstGeom prst="ellipse">
                <a:avLst/>
              </a:prstGeom>
              <a:solidFill>
                <a:srgbClr val="dedfe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56" name="CustomShape 18"/>
            <p:cNvSpPr/>
            <p:nvPr/>
          </p:nvSpPr>
          <p:spPr>
            <a:xfrm>
              <a:off x="8370720" y="-26280"/>
              <a:ext cx="5592600" cy="2566080"/>
            </a:xfrm>
            <a:prstGeom prst="rect">
              <a:avLst/>
            </a:prstGeom>
            <a:gradFill rotWithShape="0">
              <a:gsLst>
                <a:gs pos="0">
                  <a:srgbClr val="ffffff">
                    <a:alpha val="0"/>
                  </a:srgbClr>
                </a:gs>
                <a:gs pos="20382">
                  <a:srgbClr val="ffffff">
                    <a:alpha val="46000"/>
                  </a:srgbClr>
                </a:gs>
                <a:gs pos="35803">
                  <a:srgbClr val="ffffff">
                    <a:alpha val="73000"/>
                  </a:srgbClr>
                </a:gs>
                <a:gs pos="55434">
                  <a:srgbClr val="ffffff"/>
                </a:gs>
              </a:gsLst>
              <a:lin ang="10800000"/>
            </a:gra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57" name="Image" descr=""/>
            <p:cNvPicPr/>
            <p:nvPr/>
          </p:nvPicPr>
          <p:blipFill>
            <a:blip r:embed="rId2"/>
            <a:stretch/>
          </p:blipFill>
          <p:spPr>
            <a:xfrm>
              <a:off x="8369280" y="-684360"/>
              <a:ext cx="5603040" cy="2992320"/>
            </a:xfrm>
            <a:prstGeom prst="rect">
              <a:avLst/>
            </a:prstGeom>
            <a:ln w="12600">
              <a:noFill/>
            </a:ln>
          </p:spPr>
        </p:pic>
      </p:grpSp>
      <p:sp>
        <p:nvSpPr>
          <p:cNvPr id="58" name="Line 19"/>
          <p:cNvSpPr/>
          <p:nvPr/>
        </p:nvSpPr>
        <p:spPr>
          <a:xfrm>
            <a:off x="241200" y="10337400"/>
            <a:ext cx="13434120" cy="360"/>
          </a:xfrm>
          <a:prstGeom prst="line">
            <a:avLst/>
          </a:prstGeom>
          <a:ln w="12600">
            <a:solidFill>
              <a:srgbClr val="e4e4e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20"/>
          <p:cNvSpPr/>
          <p:nvPr/>
        </p:nvSpPr>
        <p:spPr>
          <a:xfrm>
            <a:off x="237240" y="10073520"/>
            <a:ext cx="1757160" cy="527400"/>
          </a:xfrm>
          <a:prstGeom prst="roundRect">
            <a:avLst>
              <a:gd name="adj" fmla="val 36061"/>
            </a:avLst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90000"/>
              </a:lnSpc>
            </a:pPr>
            <a:r>
              <a:rPr b="1" lang="en-US" sz="1600" spc="-1" strike="noStrike">
                <a:solidFill>
                  <a:srgbClr val="407aaa"/>
                </a:solidFill>
                <a:latin typeface="Helvetica Neue"/>
                <a:ea typeface="Helvetica Neue"/>
              </a:rPr>
              <a:t>YOUR LOGO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b="1" lang="en-US" sz="1200" spc="-1" strike="noStrike">
                <a:solidFill>
                  <a:srgbClr val="407aaa"/>
                </a:solidFill>
                <a:latin typeface="Helvetica Neue"/>
                <a:ea typeface="Helvetica Neue"/>
              </a:rPr>
              <a:t>(optional)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60" name="CustomShape 21"/>
          <p:cNvSpPr/>
          <p:nvPr/>
        </p:nvSpPr>
        <p:spPr>
          <a:xfrm>
            <a:off x="213120" y="1523880"/>
            <a:ext cx="4346280" cy="8604360"/>
          </a:xfrm>
          <a:prstGeom prst="rect">
            <a:avLst/>
          </a:prstGeom>
          <a:solidFill>
            <a:srgbClr val="79b0dc">
              <a:alpha val="24000"/>
            </a:srgbClr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22"/>
          <p:cNvSpPr/>
          <p:nvPr/>
        </p:nvSpPr>
        <p:spPr>
          <a:xfrm>
            <a:off x="1198440" y="7193520"/>
            <a:ext cx="354960" cy="35496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23"/>
          <p:cNvSpPr/>
          <p:nvPr/>
        </p:nvSpPr>
        <p:spPr>
          <a:xfrm>
            <a:off x="1198440" y="6805080"/>
            <a:ext cx="354960" cy="34236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63" name="Table 24"/>
          <p:cNvGraphicFramePr/>
          <p:nvPr/>
        </p:nvGraphicFramePr>
        <p:xfrm>
          <a:off x="9747720" y="7380720"/>
          <a:ext cx="3342240" cy="1075320"/>
        </p:xfrm>
        <a:graphic>
          <a:graphicData uri="http://schemas.openxmlformats.org/drawingml/2006/table">
            <a:tbl>
              <a:tblPr/>
              <a:tblGrid>
                <a:gridCol w="1425240"/>
                <a:gridCol w="1917360"/>
              </a:tblGrid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900" spc="-1" strike="noStrike">
                          <a:solidFill>
                            <a:srgbClr val="d5553f"/>
                          </a:solidFill>
                          <a:latin typeface="Source Sans Pro"/>
                          <a:ea typeface="Source Sans Pro"/>
                        </a:rPr>
                        <a:t>sub-option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900" spc="-1" strike="noStrike">
                          <a:solidFill>
                            <a:srgbClr val="d5553f"/>
                          </a:solidFill>
                          <a:latin typeface="Source Sans Pro"/>
                          <a:ea typeface="Source Sans Pro"/>
                        </a:rPr>
                        <a:t>description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noFill/>
                  </a:tcPr>
                </a:tc>
              </a:tr>
              <a:tr h="4946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Source Sans Pro Semibold"/>
                          <a:ea typeface="Source Sans Pro Semibold"/>
                        </a:rPr>
                        <a:t>citation_package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solidFill>
                      <a:srgbClr val="d0d1d2">
                        <a:alpha val="26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Source Sans Pro"/>
                          <a:ea typeface="Source Sans Pro"/>
                        </a:rPr>
                        <a:t>The LaTeX package to process citations, natbib, biblatex or none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solidFill>
                      <a:srgbClr val="d0d1d2">
                        <a:alpha val="26000"/>
                      </a:srgbClr>
                    </a:solidFill>
                  </a:tcPr>
                </a:tc>
              </a:tr>
              <a:tr h="4946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Source Sans Pro Semibold"/>
                          <a:ea typeface="Source Sans Pro Semibold"/>
                        </a:rPr>
                        <a:t>code_folding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Source Sans Pro"/>
                          <a:ea typeface="Source Sans Pro"/>
                        </a:rPr>
                        <a:t>Let readers to toggle the display of R code, "none", "hide", or "show"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Source Sans Pro Semibold"/>
                          <a:ea typeface="Source Sans Pro Semibold"/>
                        </a:rPr>
                        <a:t>colortheme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solidFill>
                      <a:srgbClr val="d0d1d2">
                        <a:alpha val="26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Source Sans Pro Light"/>
                          <a:ea typeface="Source Sans Pro Light"/>
                        </a:rPr>
                        <a:t>Beamer color theme to use</a:t>
                      </a:r>
                      <a:endParaRPr b="0" lang="en-US" sz="900" spc="-1" strike="noStrike">
                        <a:latin typeface="Arial"/>
                      </a:endParaRPr>
                    </a:p>
                  </a:txBody>
                  <a:tcPr marL="91440" marR="91440">
                    <a:lnL w="6480">
                      <a:solidFill>
                        <a:srgbClr val="7a4aaa"/>
                      </a:solidFill>
                    </a:lnL>
                    <a:lnR w="6480">
                      <a:solidFill>
                        <a:srgbClr val="7a4aaa"/>
                      </a:solidFill>
                    </a:lnR>
                    <a:lnT w="6480">
                      <a:solidFill>
                        <a:srgbClr val="7a4aaa"/>
                      </a:solidFill>
                    </a:lnT>
                    <a:lnB w="6480">
                      <a:solidFill>
                        <a:srgbClr val="7a4aaa"/>
                      </a:solidFill>
                    </a:lnB>
                    <a:solidFill>
                      <a:srgbClr val="d0d1d2">
                        <a:alpha val="26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4" name="Line 25"/>
          <p:cNvSpPr/>
          <p:nvPr/>
        </p:nvSpPr>
        <p:spPr>
          <a:xfrm>
            <a:off x="9426600" y="1530000"/>
            <a:ext cx="4264560" cy="360"/>
          </a:xfrm>
          <a:prstGeom prst="line">
            <a:avLst/>
          </a:prstGeom>
          <a:ln w="12600">
            <a:solidFill>
              <a:srgbClr val="e4e4e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26"/>
          <p:cNvSpPr/>
          <p:nvPr/>
        </p:nvSpPr>
        <p:spPr>
          <a:xfrm>
            <a:off x="229320" y="1563840"/>
            <a:ext cx="1027440" cy="330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80000"/>
              </a:lnSpc>
            </a:pPr>
            <a:r>
              <a:rPr b="0" lang="en-US" sz="2500" spc="-1" strike="noStrike">
                <a:solidFill>
                  <a:srgbClr val="628db5"/>
                </a:solidFill>
                <a:latin typeface="Source Sans Pro"/>
                <a:ea typeface="Source Sans Pro"/>
              </a:rPr>
              <a:t>Basics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66" name="CustomShape 27"/>
          <p:cNvSpPr/>
          <p:nvPr/>
        </p:nvSpPr>
        <p:spPr>
          <a:xfrm>
            <a:off x="323280" y="9087120"/>
            <a:ext cx="4153320" cy="991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601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Each cheatsheet should be licensed under the creative commons license.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To license the sheet as creative commons, put CC'd by &lt;your name&gt; in the small print at the bottom of each page and link it to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http://creativecommons.org/licenses/by/4.0/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67" name="CustomShape 28"/>
          <p:cNvSpPr/>
          <p:nvPr/>
        </p:nvSpPr>
        <p:spPr>
          <a:xfrm>
            <a:off x="323280" y="3084480"/>
            <a:ext cx="4139640" cy="6336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9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Remember that the best cheatsheets are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visual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—not written—documents. Whenever possible use visual elements to make it easier for readers to find the information they need.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68" name="CustomShape 29"/>
          <p:cNvSpPr/>
          <p:nvPr/>
        </p:nvSpPr>
        <p:spPr>
          <a:xfrm>
            <a:off x="2353680" y="10287720"/>
            <a:ext cx="11322000" cy="3546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 algn="r">
              <a:lnSpc>
                <a:spcPct val="9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RStudio® is a trademark of RStudio, Inc.  •  </a:t>
            </a:r>
            <a:r>
              <a:rPr b="0" lang="en-US" sz="900" spc="-1" strike="noStrike" u="sng">
                <a:solidFill>
                  <a:srgbClr val="0000ff"/>
                </a:solidFill>
                <a:uFillTx/>
                <a:latin typeface="Source Sans Pro"/>
                <a:ea typeface="Source Sans Pro"/>
                <a:hlinkClick r:id="rId3"/>
              </a:rPr>
              <a:t>CC BY SA</a:t>
            </a:r>
            <a:r>
              <a:rPr b="0" lang="en-US" sz="9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Your Name •  </a:t>
            </a:r>
            <a:r>
              <a:rPr b="0" lang="en-US" sz="900" spc="-1" strike="noStrike" u="sng">
                <a:solidFill>
                  <a:srgbClr val="0000ff"/>
                </a:solidFill>
                <a:uFillTx/>
                <a:latin typeface="Source Sans Pro"/>
                <a:ea typeface="Source Sans Pro"/>
                <a:hlinkClick r:id="rId4"/>
              </a:rPr>
              <a:t>your@email.com</a:t>
            </a:r>
            <a:r>
              <a:rPr b="0" lang="en-US" sz="9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 •  844-448-1212 • </a:t>
            </a:r>
            <a:r>
              <a:rPr b="0" lang="en-US" sz="900" spc="-1" strike="noStrike" u="sng">
                <a:solidFill>
                  <a:srgbClr val="0000ff"/>
                </a:solidFill>
                <a:uFillTx/>
                <a:latin typeface="Source Sans Pro"/>
                <a:ea typeface="Source Sans Pro"/>
                <a:hlinkClick r:id="rId5"/>
              </a:rPr>
              <a:t>your.website.com</a:t>
            </a:r>
            <a:r>
              <a:rPr b="0" lang="en-US" sz="9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•  Learn more at </a:t>
            </a:r>
            <a:r>
              <a:rPr b="1" lang="en-US" sz="9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webpage or vignette</a:t>
            </a:r>
            <a:r>
              <a:rPr b="0" lang="en-US" sz="9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  •  package version  0.5.0 •  Updated: 2017-01</a:t>
            </a:r>
            <a:endParaRPr b="0" lang="en-US" sz="900" spc="-1" strike="noStrike">
              <a:latin typeface="Arial"/>
            </a:endParaRPr>
          </a:p>
        </p:txBody>
      </p:sp>
      <p:sp>
        <p:nvSpPr>
          <p:cNvPr id="69" name="CustomShape 30"/>
          <p:cNvSpPr/>
          <p:nvPr/>
        </p:nvSpPr>
        <p:spPr>
          <a:xfrm>
            <a:off x="323280" y="2070000"/>
            <a:ext cx="4263840" cy="386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9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Thank you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for making a new cheatsheet for R! These cheatsheets have an important job: 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70" name="Line 31"/>
          <p:cNvSpPr/>
          <p:nvPr/>
        </p:nvSpPr>
        <p:spPr>
          <a:xfrm>
            <a:off x="9435600" y="2045880"/>
            <a:ext cx="4062960" cy="360"/>
          </a:xfrm>
          <a:prstGeom prst="line">
            <a:avLst/>
          </a:prstGeom>
          <a:ln cap="rnd" w="12600">
            <a:solidFill>
              <a:srgbClr val="e0e0e0"/>
            </a:solidFill>
            <a:custDash>
              <a:ds d="100000" sp="2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32"/>
          <p:cNvSpPr/>
          <p:nvPr/>
        </p:nvSpPr>
        <p:spPr>
          <a:xfrm>
            <a:off x="9160560" y="1542600"/>
            <a:ext cx="3333240" cy="330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80000"/>
              </a:lnSpc>
            </a:pPr>
            <a:r>
              <a:rPr b="0" lang="en-US" sz="2500" spc="-1" strike="noStrike">
                <a:solidFill>
                  <a:srgbClr val="628db5"/>
                </a:solidFill>
                <a:latin typeface="Source Sans Pro"/>
                <a:ea typeface="Source Sans Pro"/>
              </a:rPr>
              <a:t>Manipulate Variables</a:t>
            </a:r>
            <a:endParaRPr b="0" lang="en-US" sz="2500" spc="-1" strike="noStrike">
              <a:latin typeface="Arial"/>
            </a:endParaRPr>
          </a:p>
        </p:txBody>
      </p:sp>
      <p:grpSp>
        <p:nvGrpSpPr>
          <p:cNvPr id="72" name="Group 33"/>
          <p:cNvGrpSpPr/>
          <p:nvPr/>
        </p:nvGrpSpPr>
        <p:grpSpPr>
          <a:xfrm>
            <a:off x="7940520" y="2881080"/>
            <a:ext cx="2892240" cy="224640"/>
            <a:chOff x="7940520" y="2881080"/>
            <a:chExt cx="2892240" cy="224640"/>
          </a:xfrm>
        </p:grpSpPr>
        <p:sp>
          <p:nvSpPr>
            <p:cNvPr id="73" name="CustomShape 34"/>
            <p:cNvSpPr/>
            <p:nvPr/>
          </p:nvSpPr>
          <p:spPr>
            <a:xfrm>
              <a:off x="7940520" y="2897640"/>
              <a:ext cx="838440" cy="20808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12600" rIns="12600" tIns="12600" bIns="12600" anchor="ctr"/>
            <a:p>
              <a:pPr>
                <a:lnSpc>
                  <a:spcPct val="100000"/>
                </a:lnSpc>
                <a:spcBef>
                  <a:spcPts val="201"/>
                </a:spcBef>
              </a:pPr>
              <a:r>
                <a:rPr b="1" lang="en-US" sz="1200" spc="-1" strike="noStrike">
                  <a:solidFill>
                    <a:srgbClr val="4c4c4c"/>
                  </a:solidFill>
                  <a:latin typeface="Source Sans Pro"/>
                  <a:ea typeface="Source Sans Pro"/>
                </a:rPr>
                <a:t>SUBTITLE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74" name="Line 35"/>
            <p:cNvSpPr/>
            <p:nvPr/>
          </p:nvSpPr>
          <p:spPr>
            <a:xfrm>
              <a:off x="8038080" y="2881080"/>
              <a:ext cx="2794680" cy="360"/>
            </a:xfrm>
            <a:prstGeom prst="line">
              <a:avLst/>
            </a:prstGeom>
            <a:ln cap="rnd" w="12600">
              <a:solidFill>
                <a:srgbClr val="e0e0e0"/>
              </a:solidFill>
              <a:custDash>
                <a:ds d="100000" sp="200000"/>
              </a:custDash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5" name="Line 36"/>
          <p:cNvSpPr/>
          <p:nvPr/>
        </p:nvSpPr>
        <p:spPr>
          <a:xfrm>
            <a:off x="323280" y="1533960"/>
            <a:ext cx="4140360" cy="360"/>
          </a:xfrm>
          <a:prstGeom prst="line">
            <a:avLst/>
          </a:prstGeom>
          <a:ln w="12600">
            <a:solidFill>
              <a:srgbClr val="e4e4e3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76" name="Group 37"/>
          <p:cNvGrpSpPr/>
          <p:nvPr/>
        </p:nvGrpSpPr>
        <p:grpSpPr>
          <a:xfrm>
            <a:off x="1202400" y="5964120"/>
            <a:ext cx="2483280" cy="275400"/>
            <a:chOff x="1202400" y="5964120"/>
            <a:chExt cx="2483280" cy="275400"/>
          </a:xfrm>
        </p:grpSpPr>
        <p:pic>
          <p:nvPicPr>
            <p:cNvPr id="77" name="Image" descr=""/>
            <p:cNvPicPr/>
            <p:nvPr/>
          </p:nvPicPr>
          <p:blipFill>
            <a:blip r:embed="rId6"/>
            <a:stretch/>
          </p:blipFill>
          <p:spPr>
            <a:xfrm>
              <a:off x="1202400" y="5964120"/>
              <a:ext cx="2483280" cy="27540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78" name="CustomShape 38"/>
            <p:cNvSpPr/>
            <p:nvPr/>
          </p:nvSpPr>
          <p:spPr>
            <a:xfrm>
              <a:off x="1216800" y="6000840"/>
              <a:ext cx="1556640" cy="14580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/>
            <a:p>
              <a:pPr>
                <a:lnSpc>
                  <a:spcPct val="80000"/>
                </a:lnSpc>
              </a:pPr>
              <a:r>
                <a:rPr b="1" lang="en-US" sz="1200" spc="-1" strike="noStrike">
                  <a:solidFill>
                    <a:srgbClr val="000000"/>
                  </a:solidFill>
                  <a:latin typeface="Source Sans Pro"/>
                  <a:ea typeface="Source Sans Pro"/>
                </a:rPr>
                <a:t>summary function</a:t>
              </a:r>
              <a:endParaRPr b="0" lang="en-US" sz="1200" spc="-1" strike="noStrike">
                <a:latin typeface="Arial"/>
              </a:endParaRPr>
            </a:p>
          </p:txBody>
        </p:sp>
      </p:grpSp>
      <p:sp>
        <p:nvSpPr>
          <p:cNvPr id="79" name="CustomShape 39"/>
          <p:cNvSpPr/>
          <p:nvPr/>
        </p:nvSpPr>
        <p:spPr>
          <a:xfrm>
            <a:off x="275760" y="361080"/>
            <a:ext cx="10897560" cy="802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80000"/>
              </a:lnSpc>
            </a:pPr>
            <a:r>
              <a:rPr b="0" lang="en-US" sz="4800" spc="-1" strike="noStrike">
                <a:solidFill>
                  <a:srgbClr val="585858"/>
                </a:solidFill>
                <a:latin typeface="Source Sans Pro Light"/>
                <a:ea typeface="Source Sans Pro Light"/>
              </a:rPr>
              <a:t>pxweb: </a:t>
            </a:r>
            <a:r>
              <a:rPr b="0" lang="en-US" sz="3300" spc="-1" strike="noStrike">
                <a:solidFill>
                  <a:srgbClr val="585858"/>
                </a:solidFill>
                <a:latin typeface="Source Sans Pro Semibold"/>
                <a:ea typeface="Source Sans Pro Semibold"/>
              </a:rPr>
              <a:t>CHEAT SHEET</a:t>
            </a:r>
            <a:r>
              <a:rPr b="0" lang="en-US" sz="4800" spc="-1" strike="noStrike">
                <a:solidFill>
                  <a:srgbClr val="585858"/>
                </a:solidFill>
                <a:latin typeface="Source Sans Pro Light"/>
                <a:ea typeface="Source Sans Pro Light"/>
              </a:rPr>
              <a:t> 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80" name="CustomShape 40"/>
          <p:cNvSpPr/>
          <p:nvPr/>
        </p:nvSpPr>
        <p:spPr>
          <a:xfrm>
            <a:off x="312120" y="3855240"/>
            <a:ext cx="4263840" cy="386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152280" indent="-151560">
              <a:lnSpc>
                <a:spcPct val="9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Use a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layout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that flows and makes it easy to zero in on specific topics.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1" name="CustomShape 41"/>
          <p:cNvSpPr/>
          <p:nvPr/>
        </p:nvSpPr>
        <p:spPr>
          <a:xfrm>
            <a:off x="322560" y="5576760"/>
            <a:ext cx="4263840" cy="2480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152280" indent="-151560">
              <a:lnSpc>
                <a:spcPct val="90000"/>
              </a:lnSpc>
              <a:buClr>
                <a:srgbClr val="000000"/>
              </a:buClr>
              <a:buFont typeface="StarSymbol"/>
              <a:buAutoNum type="arabicPeriod" startAt="2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Use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visualizations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to explain concepts quickly and concisely.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2" name="CustomShape 42"/>
          <p:cNvSpPr/>
          <p:nvPr/>
        </p:nvSpPr>
        <p:spPr>
          <a:xfrm>
            <a:off x="323280" y="6413040"/>
            <a:ext cx="4263840" cy="2480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152280" indent="-151560">
              <a:lnSpc>
                <a:spcPct val="90000"/>
              </a:lnSpc>
              <a:buClr>
                <a:srgbClr val="000000"/>
              </a:buClr>
              <a:buFont typeface="StarSymbol"/>
              <a:buAutoNum type="arabicPeriod" startAt="3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Use visual elements to make the sheet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scannable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3" name="CustomShape 43"/>
          <p:cNvSpPr/>
          <p:nvPr/>
        </p:nvSpPr>
        <p:spPr>
          <a:xfrm>
            <a:off x="323280" y="7759440"/>
            <a:ext cx="4263840" cy="391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152280" indent="-151560">
              <a:lnSpc>
                <a:spcPct val="90000"/>
              </a:lnSpc>
              <a:buClr>
                <a:srgbClr val="000000"/>
              </a:buClr>
              <a:buFont typeface="StarSymbol"/>
              <a:buAutoNum type="arabicPeriod" startAt="4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Use visual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emphasis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(like color, size, and font weight) to make important information easy to find.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4" name="CustomShape 44"/>
          <p:cNvSpPr/>
          <p:nvPr/>
        </p:nvSpPr>
        <p:spPr>
          <a:xfrm>
            <a:off x="1215360" y="8253360"/>
            <a:ext cx="2354040" cy="3549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8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dplyr::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lag()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- Offset elements by 1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8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dplyr::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lead()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- Offset elements by -1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5" name="Line 45"/>
          <p:cNvSpPr/>
          <p:nvPr/>
        </p:nvSpPr>
        <p:spPr>
          <a:xfrm>
            <a:off x="4814280" y="1530000"/>
            <a:ext cx="7110720" cy="360"/>
          </a:xfrm>
          <a:prstGeom prst="line">
            <a:avLst/>
          </a:prstGeom>
          <a:ln w="12600">
            <a:solidFill>
              <a:srgbClr val="e4e4e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46"/>
          <p:cNvSpPr/>
          <p:nvPr/>
        </p:nvSpPr>
        <p:spPr>
          <a:xfrm>
            <a:off x="4791240" y="1892160"/>
            <a:ext cx="2911680" cy="601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Use headers, colors, and/or backgrounds to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separate or group together sections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7" name="CustomShape 47"/>
          <p:cNvSpPr/>
          <p:nvPr/>
        </p:nvSpPr>
        <p:spPr>
          <a:xfrm>
            <a:off x="7892640" y="1891440"/>
            <a:ext cx="3206520" cy="601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Create a visual hierarchy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.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Help users navigate the page with titles, subtitles, and subsubtitles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8" name="CustomShape 48"/>
          <p:cNvSpPr/>
          <p:nvPr/>
        </p:nvSpPr>
        <p:spPr>
          <a:xfrm>
            <a:off x="11083680" y="1892160"/>
            <a:ext cx="2536920" cy="19029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Quickly identify content with a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package hexsticker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(if available)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b="0" lang="en-US" sz="1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Fit sections to content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.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Try several different layouts. 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endParaRPr b="0" lang="en-US" sz="1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Use numbers or arrows to link sections if the order/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flow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is confusing.</a:t>
            </a:r>
            <a:endParaRPr b="0" lang="en-US" sz="1200" spc="-1" strike="noStrike">
              <a:latin typeface="Arial"/>
            </a:endParaRPr>
          </a:p>
        </p:txBody>
      </p:sp>
      <p:grpSp>
        <p:nvGrpSpPr>
          <p:cNvPr id="89" name="Group 49"/>
          <p:cNvGrpSpPr/>
          <p:nvPr/>
        </p:nvGrpSpPr>
        <p:grpSpPr>
          <a:xfrm>
            <a:off x="4755600" y="2410560"/>
            <a:ext cx="913320" cy="171360"/>
            <a:chOff x="4755600" y="2410560"/>
            <a:chExt cx="913320" cy="171360"/>
          </a:xfrm>
        </p:grpSpPr>
        <p:sp>
          <p:nvSpPr>
            <p:cNvPr id="90" name="CustomShape 50"/>
            <p:cNvSpPr/>
            <p:nvPr/>
          </p:nvSpPr>
          <p:spPr>
            <a:xfrm>
              <a:off x="4755600" y="2410560"/>
              <a:ext cx="826200" cy="17136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12600" rIns="12600" tIns="12600" bIns="12600" anchor="ctr"/>
            <a:p>
              <a:pPr>
                <a:lnSpc>
                  <a:spcPct val="80000"/>
                </a:lnSpc>
              </a:pPr>
              <a:r>
                <a:rPr b="1" lang="en-US" sz="1200" spc="-1" strike="noStrike">
                  <a:solidFill>
                    <a:srgbClr val="628db5"/>
                  </a:solidFill>
                  <a:latin typeface="Source Sans Pro"/>
                  <a:ea typeface="Source Sans Pro"/>
                </a:rPr>
                <a:t>Section 1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91" name="Line 51"/>
            <p:cNvSpPr/>
            <p:nvPr/>
          </p:nvSpPr>
          <p:spPr>
            <a:xfrm>
              <a:off x="4845960" y="2415600"/>
              <a:ext cx="822960" cy="360"/>
            </a:xfrm>
            <a:prstGeom prst="line">
              <a:avLst/>
            </a:prstGeom>
            <a:ln w="12600">
              <a:solidFill>
                <a:srgbClr val="e4e4e3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92" name="Group 52"/>
          <p:cNvGrpSpPr/>
          <p:nvPr/>
        </p:nvGrpSpPr>
        <p:grpSpPr>
          <a:xfrm>
            <a:off x="5741280" y="2405880"/>
            <a:ext cx="899640" cy="374760"/>
            <a:chOff x="5741280" y="2405880"/>
            <a:chExt cx="899640" cy="374760"/>
          </a:xfrm>
        </p:grpSpPr>
        <p:sp>
          <p:nvSpPr>
            <p:cNvPr id="93" name="CustomShape 53"/>
            <p:cNvSpPr/>
            <p:nvPr/>
          </p:nvSpPr>
          <p:spPr>
            <a:xfrm>
              <a:off x="5800680" y="2409120"/>
              <a:ext cx="840240" cy="371520"/>
            </a:xfrm>
            <a:prstGeom prst="rect">
              <a:avLst/>
            </a:prstGeom>
            <a:gradFill rotWithShape="0">
              <a:gsLst>
                <a:gs pos="0">
                  <a:srgbClr val="ffffff">
                    <a:alpha val="33000"/>
                  </a:srgbClr>
                </a:gs>
                <a:gs pos="100000">
                  <a:srgbClr val="fabf53">
                    <a:alpha val="33000"/>
                  </a:srgbClr>
                </a:gs>
              </a:gsLst>
              <a:lin ang="16200000"/>
            </a:gra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" name="CustomShape 54"/>
            <p:cNvSpPr/>
            <p:nvPr/>
          </p:nvSpPr>
          <p:spPr>
            <a:xfrm>
              <a:off x="5741280" y="2405880"/>
              <a:ext cx="826200" cy="17136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12600" rIns="12600" tIns="12600" bIns="12600" anchor="ctr"/>
            <a:p>
              <a:pPr>
                <a:lnSpc>
                  <a:spcPct val="80000"/>
                </a:lnSpc>
              </a:pPr>
              <a:r>
                <a:rPr b="1" lang="en-US" sz="1200" spc="-1" strike="noStrike">
                  <a:solidFill>
                    <a:srgbClr val="424242"/>
                  </a:solidFill>
                  <a:latin typeface="Source Sans Pro"/>
                  <a:ea typeface="Source Sans Pro"/>
                </a:rPr>
                <a:t>Section 2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95" name="Group 55"/>
          <p:cNvGrpSpPr/>
          <p:nvPr/>
        </p:nvGrpSpPr>
        <p:grpSpPr>
          <a:xfrm>
            <a:off x="6688800" y="2399040"/>
            <a:ext cx="917280" cy="666360"/>
            <a:chOff x="6688800" y="2399040"/>
            <a:chExt cx="917280" cy="666360"/>
          </a:xfrm>
        </p:grpSpPr>
        <p:sp>
          <p:nvSpPr>
            <p:cNvPr id="96" name="CustomShape 56"/>
            <p:cNvSpPr/>
            <p:nvPr/>
          </p:nvSpPr>
          <p:spPr>
            <a:xfrm>
              <a:off x="6766560" y="2399040"/>
              <a:ext cx="839520" cy="666360"/>
            </a:xfrm>
            <a:prstGeom prst="rect">
              <a:avLst/>
            </a:prstGeom>
            <a:solidFill>
              <a:srgbClr val="79b0dc">
                <a:alpha val="24000"/>
              </a:srgbClr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" name="CustomShape 57"/>
            <p:cNvSpPr/>
            <p:nvPr/>
          </p:nvSpPr>
          <p:spPr>
            <a:xfrm>
              <a:off x="6688800" y="2408040"/>
              <a:ext cx="826200" cy="17136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12600" rIns="12600" tIns="12600" bIns="12600" anchor="ctr"/>
            <a:p>
              <a:pPr>
                <a:lnSpc>
                  <a:spcPct val="80000"/>
                </a:lnSpc>
              </a:pPr>
              <a:r>
                <a:rPr b="1" lang="en-US" sz="1200" spc="-1" strike="noStrike">
                  <a:solidFill>
                    <a:srgbClr val="424242"/>
                  </a:solidFill>
                  <a:latin typeface="Source Sans Pro"/>
                  <a:ea typeface="Source Sans Pro"/>
                </a:rPr>
                <a:t>Section 3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98" name="Group 58"/>
          <p:cNvGrpSpPr/>
          <p:nvPr/>
        </p:nvGrpSpPr>
        <p:grpSpPr>
          <a:xfrm>
            <a:off x="7977960" y="2400120"/>
            <a:ext cx="2852640" cy="360000"/>
            <a:chOff x="7977960" y="2400120"/>
            <a:chExt cx="2852640" cy="360000"/>
          </a:xfrm>
        </p:grpSpPr>
        <p:sp>
          <p:nvSpPr>
            <p:cNvPr id="99" name="CustomShape 59"/>
            <p:cNvSpPr/>
            <p:nvPr/>
          </p:nvSpPr>
          <p:spPr>
            <a:xfrm>
              <a:off x="7977960" y="2430000"/>
              <a:ext cx="705600" cy="33012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12600" rIns="12600" tIns="12600" bIns="12600" anchor="ctr"/>
            <a:p>
              <a:pPr>
                <a:lnSpc>
                  <a:spcPct val="80000"/>
                </a:lnSpc>
              </a:pPr>
              <a:r>
                <a:rPr b="0" lang="en-US" sz="2500" spc="-1" strike="noStrike">
                  <a:solidFill>
                    <a:srgbClr val="628db5"/>
                  </a:solidFill>
                  <a:latin typeface="Source Sans Pro"/>
                  <a:ea typeface="Source Sans Pro"/>
                </a:rPr>
                <a:t>Title</a:t>
              </a:r>
              <a:endParaRPr b="0" lang="en-US" sz="2500" spc="-1" strike="noStrike">
                <a:latin typeface="Arial"/>
              </a:endParaRPr>
            </a:p>
          </p:txBody>
        </p:sp>
        <p:sp>
          <p:nvSpPr>
            <p:cNvPr id="100" name="Line 60"/>
            <p:cNvSpPr/>
            <p:nvPr/>
          </p:nvSpPr>
          <p:spPr>
            <a:xfrm>
              <a:off x="8031960" y="2400120"/>
              <a:ext cx="2798640" cy="360"/>
            </a:xfrm>
            <a:prstGeom prst="line">
              <a:avLst/>
            </a:prstGeom>
            <a:ln w="12600">
              <a:solidFill>
                <a:srgbClr val="e4e4e3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01" name="CustomShape 61"/>
          <p:cNvSpPr/>
          <p:nvPr/>
        </p:nvSpPr>
        <p:spPr>
          <a:xfrm>
            <a:off x="7903800" y="3215160"/>
            <a:ext cx="118728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SUBSUBTITLE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02" name="CustomShape 62"/>
          <p:cNvSpPr/>
          <p:nvPr/>
        </p:nvSpPr>
        <p:spPr>
          <a:xfrm>
            <a:off x="13322880" y="1787760"/>
            <a:ext cx="184680" cy="399240"/>
          </a:xfrm>
          <a:custGeom>
            <a:avLst/>
            <a:gdLst/>
            <a:ahLst/>
            <a:rect l="l" t="t" r="r" b="b"/>
            <a:pathLst>
              <a:path w="21419" h="21243">
                <a:moveTo>
                  <a:pt x="0" y="21139"/>
                </a:moveTo>
                <a:cubicBezTo>
                  <a:pt x="6349" y="21600"/>
                  <a:pt x="12765" y="20509"/>
                  <a:pt x="16945" y="18263"/>
                </a:cubicBezTo>
                <a:cubicBezTo>
                  <a:pt x="20040" y="16600"/>
                  <a:pt x="21600" y="14493"/>
                  <a:pt x="21403" y="12366"/>
                </a:cubicBezTo>
                <a:lnTo>
                  <a:pt x="20454" y="0"/>
                </a:lnTo>
              </a:path>
            </a:pathLst>
          </a:custGeom>
          <a:noFill/>
          <a:ln w="255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Line 63"/>
          <p:cNvSpPr/>
          <p:nvPr/>
        </p:nvSpPr>
        <p:spPr>
          <a:xfrm>
            <a:off x="4814280" y="3892320"/>
            <a:ext cx="4309560" cy="360"/>
          </a:xfrm>
          <a:prstGeom prst="line">
            <a:avLst/>
          </a:prstGeom>
          <a:ln w="12600">
            <a:solidFill>
              <a:srgbClr val="e4e4e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Line 64"/>
          <p:cNvSpPr/>
          <p:nvPr/>
        </p:nvSpPr>
        <p:spPr>
          <a:xfrm>
            <a:off x="9377640" y="3892680"/>
            <a:ext cx="4296960" cy="360"/>
          </a:xfrm>
          <a:prstGeom prst="line">
            <a:avLst/>
          </a:prstGeom>
          <a:ln w="12600">
            <a:solidFill>
              <a:srgbClr val="e4e4e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65"/>
          <p:cNvSpPr/>
          <p:nvPr/>
        </p:nvSpPr>
        <p:spPr>
          <a:xfrm>
            <a:off x="4788000" y="4684680"/>
            <a:ext cx="4080240" cy="1093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This template uses several fonts: </a:t>
            </a:r>
            <a:r>
              <a:rPr b="1" lang="en-US" sz="12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Helvetica Neue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, </a:t>
            </a:r>
            <a:r>
              <a:rPr b="1" lang="en-US" sz="1200" spc="-1" strike="noStrike">
                <a:solidFill>
                  <a:srgbClr val="000000"/>
                </a:solidFill>
                <a:latin typeface="Menlo"/>
                <a:ea typeface="Menlo"/>
              </a:rPr>
              <a:t>Menlo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,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Source Sans pro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,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which you can acquire for free here,  </a:t>
            </a:r>
            <a:r>
              <a:rPr b="0" lang="en-US" sz="1200" spc="-1" strike="noStrike" u="sng">
                <a:solidFill>
                  <a:srgbClr val="0000ff"/>
                </a:solidFill>
                <a:uFillTx/>
                <a:latin typeface="Source Sans Pro"/>
                <a:ea typeface="Source Sans Pro"/>
                <a:hlinkClick r:id="rId7"/>
              </a:rPr>
              <a:t>www.fontsquirrel.com/fonts/source-sans-pro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, and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Font Awesome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,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which you can acquire here, </a:t>
            </a:r>
            <a:r>
              <a:rPr b="0" lang="en-US" sz="1200" spc="-1" strike="noStrike" u="sng">
                <a:solidFill>
                  <a:srgbClr val="0000ff"/>
                </a:solidFill>
                <a:uFillTx/>
                <a:latin typeface="Source Sans Pro"/>
                <a:ea typeface="Source Sans Pro"/>
                <a:hlinkClick r:id="rId8"/>
              </a:rPr>
              <a:t>fortawesome.github.io/Font-Awesome/get-started/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06" name="CustomShape 66"/>
          <p:cNvSpPr/>
          <p:nvPr/>
        </p:nvSpPr>
        <p:spPr>
          <a:xfrm>
            <a:off x="4788000" y="5781600"/>
            <a:ext cx="4153320" cy="765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To use a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font awesome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icon, copy and paste one from here </a:t>
            </a:r>
            <a:r>
              <a:rPr b="0" lang="en-US" sz="1200" spc="-1" strike="noStrike" u="sng">
                <a:solidFill>
                  <a:srgbClr val="0000ff"/>
                </a:solidFill>
                <a:uFillTx/>
                <a:latin typeface="Source Sans Pro"/>
                <a:ea typeface="Source Sans Pro"/>
                <a:hlinkClick r:id="rId9"/>
              </a:rPr>
              <a:t>fortawesome.github.io/Font-Awesome/cheatsheet/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. Then set the text font to font awesome.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07" name="CustomShape 67"/>
          <p:cNvSpPr/>
          <p:nvPr/>
        </p:nvSpPr>
        <p:spPr>
          <a:xfrm>
            <a:off x="4788000" y="8109360"/>
            <a:ext cx="4153320" cy="2079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 marL="114480" indent="-1137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Symbol"/>
              <a:buChar char=""/>
            </a:pP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Select multiple elements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 by holding down shift and then selecting each. Click on a selected element before letting go of shift to unselect it.</a:t>
            </a:r>
            <a:endParaRPr b="0" lang="en-US" sz="1200" spc="-1" strike="noStrike">
              <a:latin typeface="Arial"/>
            </a:endParaRPr>
          </a:p>
          <a:p>
            <a:pPr marL="114480" indent="-1137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To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group elements together.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 S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elect them all , then click Arrange &gt; Group</a:t>
            </a:r>
            <a:endParaRPr b="0" lang="en-US" sz="1200" spc="-1" strike="noStrike">
              <a:latin typeface="Arial"/>
            </a:endParaRPr>
          </a:p>
          <a:p>
            <a:pPr marL="114480" indent="-1137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To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evenly space multiple objects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,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select them all then Right Click &gt; Align objects or Right Click &gt; Distribute objects</a:t>
            </a:r>
            <a:endParaRPr b="0" lang="en-US" sz="1200" spc="-1" strike="noStrike">
              <a:latin typeface="Arial"/>
            </a:endParaRPr>
          </a:p>
          <a:p>
            <a:pPr marL="114480" indent="-113760">
              <a:lnSpc>
                <a:spcPct val="90000"/>
              </a:lnSpc>
              <a:spcBef>
                <a:spcPts val="300"/>
              </a:spcBef>
              <a:buClr>
                <a:srgbClr val="000000"/>
              </a:buClr>
              <a:buFont typeface="Symbol"/>
              <a:buChar char=""/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Click on a table, then visit Format &gt;Table &gt; Row and Column Size to make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even width rows/columns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08" name="CustomShape 68"/>
          <p:cNvSpPr/>
          <p:nvPr/>
        </p:nvSpPr>
        <p:spPr>
          <a:xfrm>
            <a:off x="4788000" y="6982200"/>
            <a:ext cx="4153320" cy="765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I make my cheatsheets in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Apple Keynote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, and not latex or R Markdown, because presentation software makes it much easier to tweak the visual appearance of a document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09" name="CustomShape 69"/>
          <p:cNvSpPr/>
          <p:nvPr/>
        </p:nvSpPr>
        <p:spPr>
          <a:xfrm>
            <a:off x="4732200" y="4427280"/>
            <a:ext cx="59904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FONTS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0" name="CustomShape 70"/>
          <p:cNvSpPr/>
          <p:nvPr/>
        </p:nvSpPr>
        <p:spPr>
          <a:xfrm>
            <a:off x="4710240" y="6761160"/>
            <a:ext cx="82008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KEYNOTE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1" name="CustomShape 71"/>
          <p:cNvSpPr/>
          <p:nvPr/>
        </p:nvSpPr>
        <p:spPr>
          <a:xfrm>
            <a:off x="4660560" y="7936920"/>
            <a:ext cx="125424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KEYNOTE TIPS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2" name="CustomShape 72"/>
          <p:cNvSpPr/>
          <p:nvPr/>
        </p:nvSpPr>
        <p:spPr>
          <a:xfrm>
            <a:off x="9555480" y="6060960"/>
            <a:ext cx="2009160" cy="550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4720" rIns="54720" tIns="54720" bIns="54720" anchor="ctr"/>
          <a:p>
            <a:pPr algn="ctr">
              <a:lnSpc>
                <a:spcPct val="100000"/>
              </a:lnSpc>
            </a:pPr>
            <a:r>
              <a:rPr b="0" lang="en-US" sz="2900" spc="-1" strike="noStrike">
                <a:solidFill>
                  <a:srgbClr val="a6aaa9"/>
                </a:solidFill>
                <a:latin typeface="FontAwesome"/>
                <a:ea typeface="FontAwesome"/>
              </a:rPr>
              <a:t>    </a:t>
            </a:r>
            <a:endParaRPr b="0" lang="en-US" sz="2900" spc="-1" strike="noStrike">
              <a:latin typeface="Arial"/>
            </a:endParaRPr>
          </a:p>
        </p:txBody>
      </p:sp>
      <p:sp>
        <p:nvSpPr>
          <p:cNvPr id="113" name="CustomShape 73"/>
          <p:cNvSpPr/>
          <p:nvPr/>
        </p:nvSpPr>
        <p:spPr>
          <a:xfrm>
            <a:off x="11533320" y="6058440"/>
            <a:ext cx="1386000" cy="559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1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These are just font awesome characters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114" name="CustomShape 74"/>
          <p:cNvSpPr/>
          <p:nvPr/>
        </p:nvSpPr>
        <p:spPr>
          <a:xfrm>
            <a:off x="9303120" y="5817960"/>
            <a:ext cx="55944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ICONS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5" name="CustomShape 75"/>
          <p:cNvSpPr/>
          <p:nvPr/>
        </p:nvSpPr>
        <p:spPr>
          <a:xfrm>
            <a:off x="9296280" y="6827400"/>
            <a:ext cx="65988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TABLES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6" name="CustomShape 76"/>
          <p:cNvSpPr/>
          <p:nvPr/>
        </p:nvSpPr>
        <p:spPr>
          <a:xfrm>
            <a:off x="9309600" y="4427280"/>
            <a:ext cx="49536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CODE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7" name="CustomShape 77"/>
          <p:cNvSpPr/>
          <p:nvPr/>
        </p:nvSpPr>
        <p:spPr>
          <a:xfrm>
            <a:off x="9559080" y="4938120"/>
            <a:ext cx="3024360" cy="655920"/>
          </a:xfrm>
          <a:prstGeom prst="rect">
            <a:avLst/>
          </a:prstGeom>
          <a:solidFill>
            <a:srgbClr val="ffffff"/>
          </a:solidFill>
          <a:ln w="12600">
            <a:solidFill>
              <a:srgbClr val="a6aaa9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Menlo"/>
                <a:ea typeface="Menlo"/>
              </a:rPr>
              <a:t>ggplot(mpg, aes(hwy, cty)) +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Menlo"/>
                <a:ea typeface="Menlo"/>
              </a:rPr>
              <a:t> </a:t>
            </a:r>
            <a:r>
              <a:rPr b="0" lang="en-US" sz="1200" spc="-1" strike="noStrike">
                <a:solidFill>
                  <a:srgbClr val="000000"/>
                </a:solidFill>
                <a:latin typeface="Menlo"/>
                <a:ea typeface="Menlo"/>
              </a:rPr>
              <a:t>geom_point(aes(color = cyl)) +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Menlo"/>
                <a:ea typeface="Menlo"/>
              </a:rPr>
              <a:t> </a:t>
            </a:r>
            <a:r>
              <a:rPr b="0" lang="en-US" sz="1200" spc="-1" strike="noStrike">
                <a:solidFill>
                  <a:srgbClr val="000000"/>
                </a:solidFill>
                <a:latin typeface="Menlo"/>
                <a:ea typeface="Menlo"/>
              </a:rPr>
              <a:t>geom_smooth(method ="lm")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8" name="CustomShape 78"/>
          <p:cNvSpPr/>
          <p:nvPr/>
        </p:nvSpPr>
        <p:spPr>
          <a:xfrm>
            <a:off x="9511560" y="4579560"/>
            <a:ext cx="3290760" cy="436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4720" rIns="54720" tIns="54720" bIns="54720" anchor="ctr"/>
          <a:p>
            <a:pPr>
              <a:lnSpc>
                <a:spcPct val="90000"/>
              </a:lnSpc>
              <a:spcBef>
                <a:spcPts val="300"/>
              </a:spcBef>
            </a:pP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Where possible, use </a:t>
            </a:r>
            <a:r>
              <a:rPr b="1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code that works</a:t>
            </a:r>
            <a:r>
              <a:rPr b="0" lang="en-US" sz="1200" spc="-1" strike="noStrike">
                <a:solidFill>
                  <a:srgbClr val="000000"/>
                </a:solidFill>
                <a:latin typeface="Source Sans Pro Light"/>
                <a:ea typeface="Source Sans Pro Light"/>
              </a:rPr>
              <a:t> </a:t>
            </a:r>
            <a:r>
              <a:rPr b="0" lang="en-US" sz="1200" spc="-1" strike="noStrike">
                <a:solidFill>
                  <a:srgbClr val="000000"/>
                </a:solidFill>
                <a:latin typeface="Source Sans Pro"/>
                <a:ea typeface="Source Sans Pro"/>
              </a:rPr>
              <a:t>when run.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19" name="CustomShape 79"/>
          <p:cNvSpPr/>
          <p:nvPr/>
        </p:nvSpPr>
        <p:spPr>
          <a:xfrm>
            <a:off x="4687920" y="3904560"/>
            <a:ext cx="1394640" cy="330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80000"/>
              </a:lnSpc>
            </a:pPr>
            <a:r>
              <a:rPr b="0" lang="en-US" sz="2500" spc="-1" strike="noStrike">
                <a:solidFill>
                  <a:srgbClr val="628db5"/>
                </a:solidFill>
                <a:latin typeface="Source Sans Pro"/>
                <a:ea typeface="Source Sans Pro"/>
              </a:rPr>
              <a:t>Logistics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20" name="CustomShape 80"/>
          <p:cNvSpPr/>
          <p:nvPr/>
        </p:nvSpPr>
        <p:spPr>
          <a:xfrm>
            <a:off x="9146160" y="3904920"/>
            <a:ext cx="2595600" cy="330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80000"/>
              </a:lnSpc>
            </a:pPr>
            <a:r>
              <a:rPr b="0" lang="en-US" sz="2500" spc="-1" strike="noStrike">
                <a:solidFill>
                  <a:srgbClr val="628db5"/>
                </a:solidFill>
                <a:latin typeface="Source Sans Pro"/>
                <a:ea typeface="Source Sans Pro"/>
              </a:rPr>
              <a:t>Useful Elements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21" name="CustomShape 81"/>
          <p:cNvSpPr/>
          <p:nvPr/>
        </p:nvSpPr>
        <p:spPr>
          <a:xfrm>
            <a:off x="4531680" y="1542600"/>
            <a:ext cx="3139560" cy="330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80000"/>
              </a:lnSpc>
            </a:pPr>
            <a:r>
              <a:rPr b="0" lang="en-US" sz="2500" spc="-1" strike="noStrike">
                <a:solidFill>
                  <a:srgbClr val="628db5"/>
                </a:solidFill>
                <a:latin typeface="Source Sans Pro"/>
                <a:ea typeface="Source Sans Pro"/>
              </a:rPr>
              <a:t>Layout Suggestions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22" name="Line 82"/>
          <p:cNvSpPr/>
          <p:nvPr/>
        </p:nvSpPr>
        <p:spPr>
          <a:xfrm>
            <a:off x="230760" y="8781120"/>
            <a:ext cx="4311360" cy="360"/>
          </a:xfrm>
          <a:prstGeom prst="line">
            <a:avLst/>
          </a:prstGeom>
          <a:ln cap="rnd" w="12600">
            <a:solidFill>
              <a:srgbClr val="767c85"/>
            </a:solidFill>
            <a:custDash>
              <a:ds d="100000" sp="2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83"/>
          <p:cNvSpPr/>
          <p:nvPr/>
        </p:nvSpPr>
        <p:spPr>
          <a:xfrm>
            <a:off x="131400" y="8787960"/>
            <a:ext cx="1016640" cy="208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12600" rIns="12600" tIns="12600" bIns="12600" anchor="ctr"/>
          <a:p>
            <a:pPr>
              <a:lnSpc>
                <a:spcPct val="100000"/>
              </a:lnSpc>
              <a:spcBef>
                <a:spcPts val="201"/>
              </a:spcBef>
            </a:pPr>
            <a:r>
              <a:rPr b="1" lang="en-US" sz="1200" spc="-1" strike="noStrike">
                <a:solidFill>
                  <a:srgbClr val="4c4c4c"/>
                </a:solidFill>
                <a:latin typeface="Source Sans Pro"/>
                <a:ea typeface="Source Sans Pro"/>
              </a:rPr>
              <a:t>COPYRIGHT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24" name="CustomShape 84"/>
          <p:cNvSpPr/>
          <p:nvPr/>
        </p:nvSpPr>
        <p:spPr>
          <a:xfrm>
            <a:off x="12274560" y="5176080"/>
            <a:ext cx="1250280" cy="594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7696" y="0"/>
                </a:moveTo>
                <a:cubicBezTo>
                  <a:pt x="6986" y="0"/>
                  <a:pt x="6407" y="1215"/>
                  <a:pt x="6407" y="2707"/>
                </a:cubicBezTo>
                <a:lnTo>
                  <a:pt x="6407" y="6826"/>
                </a:lnTo>
                <a:lnTo>
                  <a:pt x="0" y="6797"/>
                </a:lnTo>
                <a:lnTo>
                  <a:pt x="6407" y="10483"/>
                </a:lnTo>
                <a:lnTo>
                  <a:pt x="6407" y="18907"/>
                </a:lnTo>
                <a:cubicBezTo>
                  <a:pt x="6407" y="20399"/>
                  <a:pt x="6986" y="21600"/>
                  <a:pt x="7696" y="21600"/>
                </a:cubicBezTo>
                <a:lnTo>
                  <a:pt x="20319" y="21600"/>
                </a:lnTo>
                <a:cubicBezTo>
                  <a:pt x="21028" y="21600"/>
                  <a:pt x="21600" y="20399"/>
                  <a:pt x="21600" y="18907"/>
                </a:cubicBezTo>
                <a:lnTo>
                  <a:pt x="21600" y="2707"/>
                </a:lnTo>
                <a:cubicBezTo>
                  <a:pt x="21600" y="1215"/>
                  <a:pt x="21028" y="0"/>
                  <a:pt x="20319" y="0"/>
                </a:cubicBezTo>
                <a:lnTo>
                  <a:pt x="7696" y="0"/>
                </a:lnTo>
                <a:close/>
              </a:path>
            </a:pathLst>
          </a:custGeom>
          <a:solidFill>
            <a:srgbClr val="659fd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80000"/>
              </a:lnSpc>
            </a:pPr>
            <a:r>
              <a:rPr b="1" lang="en-US" sz="1200" spc="-1" strike="noStrike">
                <a:solidFill>
                  <a:srgbClr val="ffffff"/>
                </a:solidFill>
                <a:latin typeface="Source Sans Pro"/>
                <a:ea typeface="Source Sans Pro"/>
              </a:rPr>
              <a:t>can help explain </a:t>
            </a:r>
            <a:endParaRPr b="0" lang="en-US" sz="1200" spc="-1" strike="noStrike">
              <a:latin typeface="Arial"/>
            </a:endParaRPr>
          </a:p>
          <a:p>
            <a:pPr algn="ctr">
              <a:lnSpc>
                <a:spcPct val="80000"/>
              </a:lnSpc>
            </a:pPr>
            <a:r>
              <a:rPr b="1" lang="en-US" sz="1200" spc="-1" strike="noStrike">
                <a:solidFill>
                  <a:srgbClr val="ffffff"/>
                </a:solidFill>
                <a:latin typeface="Source Sans Pro"/>
                <a:ea typeface="Source Sans Pro"/>
              </a:rPr>
              <a:t>code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25" name="CustomShape 85"/>
          <p:cNvSpPr/>
          <p:nvPr/>
        </p:nvSpPr>
        <p:spPr>
          <a:xfrm>
            <a:off x="12463200" y="4692240"/>
            <a:ext cx="1055880" cy="48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136" y="0"/>
                </a:moveTo>
                <a:cubicBezTo>
                  <a:pt x="4296" y="0"/>
                  <a:pt x="3611" y="1497"/>
                  <a:pt x="3611" y="3334"/>
                </a:cubicBezTo>
                <a:lnTo>
                  <a:pt x="3611" y="15677"/>
                </a:lnTo>
                <a:lnTo>
                  <a:pt x="0" y="21600"/>
                </a:lnTo>
                <a:lnTo>
                  <a:pt x="4909" y="19951"/>
                </a:lnTo>
                <a:cubicBezTo>
                  <a:pt x="4986" y="19977"/>
                  <a:pt x="5056" y="20057"/>
                  <a:pt x="5136" y="20057"/>
                </a:cubicBezTo>
                <a:lnTo>
                  <a:pt x="20083" y="20057"/>
                </a:lnTo>
                <a:cubicBezTo>
                  <a:pt x="20923" y="20057"/>
                  <a:pt x="21600" y="18560"/>
                  <a:pt x="21600" y="16723"/>
                </a:cubicBezTo>
                <a:lnTo>
                  <a:pt x="21600" y="3334"/>
                </a:lnTo>
                <a:cubicBezTo>
                  <a:pt x="21600" y="1497"/>
                  <a:pt x="20923" y="0"/>
                  <a:pt x="20083" y="0"/>
                </a:cubicBezTo>
                <a:lnTo>
                  <a:pt x="5136" y="0"/>
                </a:lnTo>
                <a:close/>
              </a:path>
            </a:pathLst>
          </a:custGeom>
          <a:solidFill>
            <a:srgbClr val="659fd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80000"/>
              </a:lnSpc>
              <a:spcBef>
                <a:spcPts val="300"/>
              </a:spcBef>
            </a:pPr>
            <a:r>
              <a:rPr b="1" lang="en-US" sz="1200" spc="-1" strike="noStrike">
                <a:solidFill>
                  <a:srgbClr val="ffffff"/>
                </a:solidFill>
                <a:latin typeface="Source Sans Pro"/>
                <a:ea typeface="Source Sans Pro"/>
              </a:rPr>
              <a:t>Word balloons</a:t>
            </a:r>
            <a:endParaRPr b="0" lang="en-US" sz="1200" spc="-1" strike="noStrike">
              <a:latin typeface="Arial"/>
            </a:endParaRPr>
          </a:p>
        </p:txBody>
      </p:sp>
      <p:grpSp>
        <p:nvGrpSpPr>
          <p:cNvPr id="126" name="Group 86"/>
          <p:cNvGrpSpPr/>
          <p:nvPr/>
        </p:nvGrpSpPr>
        <p:grpSpPr>
          <a:xfrm>
            <a:off x="1029960" y="4344480"/>
            <a:ext cx="2876400" cy="1065240"/>
            <a:chOff x="1029960" y="4344480"/>
            <a:chExt cx="2876400" cy="1065240"/>
          </a:xfrm>
        </p:grpSpPr>
        <p:pic>
          <p:nvPicPr>
            <p:cNvPr id="127" name="ggplot2-cheatsheet.png" descr=""/>
            <p:cNvPicPr/>
            <p:nvPr/>
          </p:nvPicPr>
          <p:blipFill>
            <a:blip r:embed="rId10"/>
            <a:stretch/>
          </p:blipFill>
          <p:spPr>
            <a:xfrm>
              <a:off x="1029960" y="4344480"/>
              <a:ext cx="1370160" cy="1058760"/>
            </a:xfrm>
            <a:prstGeom prst="rect">
              <a:avLst/>
            </a:prstGeom>
            <a:ln w="3240">
              <a:solidFill>
                <a:srgbClr val="000000"/>
              </a:solidFill>
              <a:miter/>
            </a:ln>
          </p:spPr>
        </p:pic>
        <p:grpSp>
          <p:nvGrpSpPr>
            <p:cNvPr id="128" name="Group 87"/>
            <p:cNvGrpSpPr/>
            <p:nvPr/>
          </p:nvGrpSpPr>
          <p:grpSpPr>
            <a:xfrm>
              <a:off x="1174320" y="4443120"/>
              <a:ext cx="1247040" cy="966600"/>
              <a:chOff x="1174320" y="4443120"/>
              <a:chExt cx="1247040" cy="966600"/>
            </a:xfrm>
          </p:grpSpPr>
          <p:sp>
            <p:nvSpPr>
              <p:cNvPr id="129" name="CustomShape 88"/>
              <p:cNvSpPr/>
              <p:nvPr/>
            </p:nvSpPr>
            <p:spPr>
              <a:xfrm>
                <a:off x="1174320" y="4443120"/>
                <a:ext cx="1118520" cy="860760"/>
              </a:xfrm>
              <a:custGeom>
                <a:avLst/>
                <a:gdLst/>
                <a:ahLst/>
                <a:rect l="l" t="t" r="r" b="b"/>
                <a:pathLst>
                  <a:path w="21589" h="21600">
                    <a:moveTo>
                      <a:pt x="854" y="685"/>
                    </a:moveTo>
                    <a:cubicBezTo>
                      <a:pt x="275" y="4059"/>
                      <a:pt x="-11" y="7506"/>
                      <a:pt x="0" y="10963"/>
                    </a:cubicBezTo>
                    <a:cubicBezTo>
                      <a:pt x="12" y="14423"/>
                      <a:pt x="321" y="17871"/>
                      <a:pt x="923" y="21242"/>
                    </a:cubicBezTo>
                    <a:cubicBezTo>
                      <a:pt x="1303" y="17428"/>
                      <a:pt x="2054" y="13692"/>
                      <a:pt x="3156" y="10123"/>
                    </a:cubicBezTo>
                    <a:cubicBezTo>
                      <a:pt x="4268" y="6522"/>
                      <a:pt x="5730" y="3120"/>
                      <a:pt x="7506" y="0"/>
                    </a:cubicBezTo>
                    <a:cubicBezTo>
                      <a:pt x="7027" y="1691"/>
                      <a:pt x="6780" y="3479"/>
                      <a:pt x="6776" y="5281"/>
                    </a:cubicBezTo>
                    <a:cubicBezTo>
                      <a:pt x="6772" y="7081"/>
                      <a:pt x="7011" y="8869"/>
                      <a:pt x="7482" y="10562"/>
                    </a:cubicBezTo>
                    <a:cubicBezTo>
                      <a:pt x="6673" y="12123"/>
                      <a:pt x="6240" y="13961"/>
                      <a:pt x="6236" y="15843"/>
                    </a:cubicBezTo>
                    <a:cubicBezTo>
                      <a:pt x="6233" y="17722"/>
                      <a:pt x="6658" y="19560"/>
                      <a:pt x="7458" y="21124"/>
                    </a:cubicBezTo>
                    <a:cubicBezTo>
                      <a:pt x="7594" y="17646"/>
                      <a:pt x="8125" y="14214"/>
                      <a:pt x="9034" y="10938"/>
                    </a:cubicBezTo>
                    <a:cubicBezTo>
                      <a:pt x="10021" y="7383"/>
                      <a:pt x="11440" y="4056"/>
                      <a:pt x="13237" y="1085"/>
                    </a:cubicBezTo>
                    <a:cubicBezTo>
                      <a:pt x="12734" y="2559"/>
                      <a:pt x="12494" y="4162"/>
                      <a:pt x="12536" y="5774"/>
                    </a:cubicBezTo>
                    <a:cubicBezTo>
                      <a:pt x="12573" y="7165"/>
                      <a:pt x="12819" y="8533"/>
                      <a:pt x="13261" y="9800"/>
                    </a:cubicBezTo>
                    <a:cubicBezTo>
                      <a:pt x="12874" y="10854"/>
                      <a:pt x="12673" y="12007"/>
                      <a:pt x="12674" y="13174"/>
                    </a:cubicBezTo>
                    <a:cubicBezTo>
                      <a:pt x="12675" y="14342"/>
                      <a:pt x="12878" y="15495"/>
                      <a:pt x="13268" y="16547"/>
                    </a:cubicBezTo>
                    <a:cubicBezTo>
                      <a:pt x="12947" y="16864"/>
                      <a:pt x="12759" y="17358"/>
                      <a:pt x="12761" y="17881"/>
                    </a:cubicBezTo>
                    <a:cubicBezTo>
                      <a:pt x="12763" y="18409"/>
                      <a:pt x="12958" y="18904"/>
                      <a:pt x="13285" y="19215"/>
                    </a:cubicBezTo>
                    <a:cubicBezTo>
                      <a:pt x="13803" y="16210"/>
                      <a:pt x="14523" y="13270"/>
                      <a:pt x="15438" y="10430"/>
                    </a:cubicBezTo>
                    <a:cubicBezTo>
                      <a:pt x="16500" y="7130"/>
                      <a:pt x="17818" y="3981"/>
                      <a:pt x="19372" y="1029"/>
                    </a:cubicBezTo>
                    <a:cubicBezTo>
                      <a:pt x="19154" y="1685"/>
                      <a:pt x="19042" y="2392"/>
                      <a:pt x="19042" y="3107"/>
                    </a:cubicBezTo>
                    <a:cubicBezTo>
                      <a:pt x="19042" y="3821"/>
                      <a:pt x="19154" y="4528"/>
                      <a:pt x="19372" y="5184"/>
                    </a:cubicBezTo>
                    <a:cubicBezTo>
                      <a:pt x="18985" y="5878"/>
                      <a:pt x="18777" y="6713"/>
                      <a:pt x="18777" y="7570"/>
                    </a:cubicBezTo>
                    <a:cubicBezTo>
                      <a:pt x="18777" y="8427"/>
                      <a:pt x="18985" y="9263"/>
                      <a:pt x="19372" y="9957"/>
                    </a:cubicBezTo>
                    <a:cubicBezTo>
                      <a:pt x="18824" y="10876"/>
                      <a:pt x="18527" y="12005"/>
                      <a:pt x="18527" y="13168"/>
                    </a:cubicBezTo>
                    <a:cubicBezTo>
                      <a:pt x="18527" y="14331"/>
                      <a:pt x="18824" y="15461"/>
                      <a:pt x="19372" y="16380"/>
                    </a:cubicBezTo>
                    <a:cubicBezTo>
                      <a:pt x="19054" y="16693"/>
                      <a:pt x="18854" y="17169"/>
                      <a:pt x="18825" y="17687"/>
                    </a:cubicBezTo>
                    <a:cubicBezTo>
                      <a:pt x="18797" y="18162"/>
                      <a:pt x="18916" y="18632"/>
                      <a:pt x="19155" y="18994"/>
                    </a:cubicBezTo>
                    <a:cubicBezTo>
                      <a:pt x="18064" y="18928"/>
                      <a:pt x="16972" y="19093"/>
                      <a:pt x="15921" y="19481"/>
                    </a:cubicBezTo>
                    <a:cubicBezTo>
                      <a:pt x="14732" y="19920"/>
                      <a:pt x="13615" y="20638"/>
                      <a:pt x="12625" y="21600"/>
                    </a:cubicBezTo>
                    <a:cubicBezTo>
                      <a:pt x="14146" y="21108"/>
                      <a:pt x="15710" y="20869"/>
                      <a:pt x="17277" y="20888"/>
                    </a:cubicBezTo>
                    <a:cubicBezTo>
                      <a:pt x="18731" y="20905"/>
                      <a:pt x="20178" y="21144"/>
                      <a:pt x="21589" y="2160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0" name="CustomShape 89"/>
              <p:cNvSpPr/>
              <p:nvPr/>
            </p:nvSpPr>
            <p:spPr>
              <a:xfrm rot="6477600">
                <a:off x="2279160" y="5267520"/>
                <a:ext cx="125640" cy="1256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31" name="Group 90"/>
            <p:cNvGrpSpPr/>
            <p:nvPr/>
          </p:nvGrpSpPr>
          <p:grpSpPr>
            <a:xfrm>
              <a:off x="2531160" y="4344480"/>
              <a:ext cx="1375200" cy="1058760"/>
              <a:chOff x="2531160" y="4344480"/>
              <a:chExt cx="1375200" cy="1058760"/>
            </a:xfrm>
          </p:grpSpPr>
          <p:pic>
            <p:nvPicPr>
              <p:cNvPr id="132" name="ggplot2-cheatsheet.png" descr=""/>
              <p:cNvPicPr/>
              <p:nvPr/>
            </p:nvPicPr>
            <p:blipFill>
              <a:blip r:embed="rId11"/>
              <a:stretch/>
            </p:blipFill>
            <p:spPr>
              <a:xfrm>
                <a:off x="2535840" y="4344480"/>
                <a:ext cx="1370160" cy="1058760"/>
              </a:xfrm>
              <a:prstGeom prst="rect">
                <a:avLst/>
              </a:prstGeom>
              <a:ln w="3240">
                <a:solidFill>
                  <a:srgbClr val="000000"/>
                </a:solidFill>
                <a:miter/>
              </a:ln>
            </p:spPr>
          </p:pic>
          <p:sp>
            <p:nvSpPr>
              <p:cNvPr id="133" name="CustomShape 91"/>
              <p:cNvSpPr/>
              <p:nvPr/>
            </p:nvSpPr>
            <p:spPr>
              <a:xfrm>
                <a:off x="2531160" y="4347000"/>
                <a:ext cx="1370880" cy="1053360"/>
              </a:xfrm>
              <a:prstGeom prst="rect">
                <a:avLst/>
              </a:prstGeom>
              <a:solidFill>
                <a:srgbClr val="000000">
                  <a:alpha val="25000"/>
                </a:srgbClr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pic>
            <p:nvPicPr>
              <p:cNvPr id="134" name="ggplot2-cheatsheet.png" descr=""/>
              <p:cNvPicPr/>
              <p:nvPr/>
            </p:nvPicPr>
            <p:blipFill>
              <a:blip r:embed="rId12"/>
              <a:srcRect l="50656" t="5518" r="2092" b="17626"/>
              <a:stretch/>
            </p:blipFill>
            <p:spPr>
              <a:xfrm>
                <a:off x="3227400" y="4404240"/>
                <a:ext cx="646920" cy="81360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135" name="CustomShape 92"/>
              <p:cNvSpPr/>
              <p:nvPr/>
            </p:nvSpPr>
            <p:spPr>
              <a:xfrm>
                <a:off x="2535480" y="4347000"/>
                <a:ext cx="1370880" cy="1053360"/>
              </a:xfrm>
              <a:prstGeom prst="rect">
                <a:avLst/>
              </a:prstGeom>
              <a:solidFill>
                <a:srgbClr val="000000">
                  <a:alpha val="25000"/>
                </a:srgbClr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pic>
            <p:nvPicPr>
              <p:cNvPr id="136" name="ggplot2-cheatsheet.png" descr=""/>
              <p:cNvPicPr/>
              <p:nvPr/>
            </p:nvPicPr>
            <p:blipFill>
              <a:blip r:embed="rId13"/>
              <a:srcRect l="73540" t="25545" r="2092" b="55118"/>
              <a:stretch/>
            </p:blipFill>
            <p:spPr>
              <a:xfrm>
                <a:off x="3538800" y="4612320"/>
                <a:ext cx="333000" cy="20376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137" name="CustomShape 93"/>
              <p:cNvSpPr/>
              <p:nvPr/>
            </p:nvSpPr>
            <p:spPr>
              <a:xfrm>
                <a:off x="2535480" y="4347000"/>
                <a:ext cx="1370880" cy="1053360"/>
              </a:xfrm>
              <a:prstGeom prst="rect">
                <a:avLst/>
              </a:prstGeom>
              <a:solidFill>
                <a:srgbClr val="000000">
                  <a:alpha val="25000"/>
                </a:srgbClr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pic>
            <p:nvPicPr>
              <p:cNvPr id="138" name="ggplot2-cheatsheet.png" descr=""/>
              <p:cNvPicPr/>
              <p:nvPr/>
            </p:nvPicPr>
            <p:blipFill>
              <a:blip r:embed="rId14"/>
              <a:srcRect l="73540" t="34340" r="2092" b="60529"/>
              <a:stretch/>
            </p:blipFill>
            <p:spPr>
              <a:xfrm>
                <a:off x="3538800" y="4700520"/>
                <a:ext cx="333000" cy="53280"/>
              </a:xfrm>
              <a:prstGeom prst="rect">
                <a:avLst/>
              </a:prstGeom>
              <a:ln w="12600">
                <a:noFill/>
              </a:ln>
            </p:spPr>
          </p:pic>
        </p:grpSp>
      </p:grpSp>
      <p:grpSp>
        <p:nvGrpSpPr>
          <p:cNvPr id="139" name="Group 94"/>
          <p:cNvGrpSpPr/>
          <p:nvPr/>
        </p:nvGrpSpPr>
        <p:grpSpPr>
          <a:xfrm>
            <a:off x="1196280" y="6796440"/>
            <a:ext cx="2494440" cy="780480"/>
            <a:chOff x="1196280" y="6796440"/>
            <a:chExt cx="2494440" cy="780480"/>
          </a:xfrm>
        </p:grpSpPr>
        <p:sp>
          <p:nvSpPr>
            <p:cNvPr id="140" name="CustomShape 95"/>
            <p:cNvSpPr/>
            <p:nvPr/>
          </p:nvSpPr>
          <p:spPr>
            <a:xfrm>
              <a:off x="1633680" y="6796440"/>
              <a:ext cx="2057040" cy="780480"/>
            </a:xfrm>
            <a:prstGeom prst="rect">
              <a:avLst/>
            </a:prstGeom>
            <a:noFill/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normAutofit/>
            </a:bodyPr>
            <a:p>
              <a:pPr>
                <a:lnSpc>
                  <a:spcPct val="70000"/>
                </a:lnSpc>
                <a:spcBef>
                  <a:spcPts val="1100"/>
                </a:spcBef>
              </a:pPr>
              <a:r>
                <a:rPr b="1" lang="en-US" sz="1000" spc="-1" strike="noStrike">
                  <a:solidFill>
                    <a:srgbClr val="000000"/>
                  </a:solidFill>
                  <a:latin typeface="Source Sans Pro"/>
                  <a:ea typeface="Source Sans Pro"/>
                </a:rPr>
                <a:t>i + geom_area()</a:t>
              </a:r>
              <a:br/>
              <a:r>
                <a:rPr b="0" lang="en-US" sz="1000" spc="-1" strike="noStrike">
                  <a:solidFill>
                    <a:srgbClr val="000000"/>
                  </a:solidFill>
                  <a:latin typeface="Source Sans Pro"/>
                  <a:ea typeface="Source Sans Pro"/>
                </a:rPr>
                <a:t>x, y, alpha, color, fill, linetype, size</a:t>
              </a:r>
              <a:endParaRPr b="0" lang="en-US" sz="1000" spc="-1" strike="noStrike">
                <a:latin typeface="Arial"/>
              </a:endParaRPr>
            </a:p>
            <a:p>
              <a:pPr>
                <a:lnSpc>
                  <a:spcPct val="70000"/>
                </a:lnSpc>
                <a:spcBef>
                  <a:spcPts val="1100"/>
                </a:spcBef>
              </a:pPr>
              <a:r>
                <a:rPr b="1" lang="en-US" sz="1000" spc="-1" strike="noStrike">
                  <a:solidFill>
                    <a:srgbClr val="000000"/>
                  </a:solidFill>
                  <a:latin typeface="Source Sans Pro"/>
                  <a:ea typeface="Source Sans Pro"/>
                </a:rPr>
                <a:t>i + geom_line()</a:t>
              </a:r>
              <a:br/>
              <a:r>
                <a:rPr b="0" lang="en-US" sz="1000" spc="-1" strike="noStrike">
                  <a:solidFill>
                    <a:srgbClr val="000000"/>
                  </a:solidFill>
                  <a:latin typeface="Source Sans Pro"/>
                  <a:ea typeface="Source Sans Pro"/>
                </a:rPr>
                <a:t>x, y, alpha, color, group, linetype, size</a:t>
              </a:r>
              <a:endParaRPr b="0" lang="en-US" sz="1000" spc="-1" strike="noStrike">
                <a:latin typeface="Arial"/>
              </a:endParaRPr>
            </a:p>
          </p:txBody>
        </p:sp>
        <p:grpSp>
          <p:nvGrpSpPr>
            <p:cNvPr id="141" name="Group 96"/>
            <p:cNvGrpSpPr/>
            <p:nvPr/>
          </p:nvGrpSpPr>
          <p:grpSpPr>
            <a:xfrm>
              <a:off x="1196280" y="6796800"/>
              <a:ext cx="360000" cy="357480"/>
              <a:chOff x="1196280" y="6796800"/>
              <a:chExt cx="360000" cy="357480"/>
            </a:xfrm>
          </p:grpSpPr>
          <p:pic>
            <p:nvPicPr>
              <p:cNvPr id="142" name="Image" descr=""/>
              <p:cNvPicPr/>
              <p:nvPr/>
            </p:nvPicPr>
            <p:blipFill>
              <a:blip r:embed="rId15"/>
              <a:stretch/>
            </p:blipFill>
            <p:spPr>
              <a:xfrm>
                <a:off x="1199160" y="6796800"/>
                <a:ext cx="357120" cy="35748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143" name="CustomShape 97"/>
              <p:cNvSpPr/>
              <p:nvPr/>
            </p:nvSpPr>
            <p:spPr>
              <a:xfrm>
                <a:off x="1196280" y="6861240"/>
                <a:ext cx="357120" cy="2894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16494"/>
                    </a:moveTo>
                    <a:lnTo>
                      <a:pt x="2100" y="15338"/>
                    </a:lnTo>
                    <a:lnTo>
                      <a:pt x="3580" y="14133"/>
                    </a:lnTo>
                    <a:lnTo>
                      <a:pt x="4590" y="12375"/>
                    </a:lnTo>
                    <a:cubicBezTo>
                      <a:pt x="4727" y="12127"/>
                      <a:pt x="4864" y="11878"/>
                      <a:pt x="5001" y="11630"/>
                    </a:cubicBezTo>
                    <a:cubicBezTo>
                      <a:pt x="5138" y="11381"/>
                      <a:pt x="5276" y="11133"/>
                      <a:pt x="5413" y="10884"/>
                    </a:cubicBezTo>
                    <a:cubicBezTo>
                      <a:pt x="5582" y="11316"/>
                      <a:pt x="5751" y="11747"/>
                      <a:pt x="5921" y="12178"/>
                    </a:cubicBezTo>
                    <a:cubicBezTo>
                      <a:pt x="6090" y="12610"/>
                      <a:pt x="6260" y="13041"/>
                      <a:pt x="6429" y="13472"/>
                    </a:cubicBezTo>
                    <a:lnTo>
                      <a:pt x="8062" y="12224"/>
                    </a:lnTo>
                    <a:lnTo>
                      <a:pt x="9255" y="10392"/>
                    </a:lnTo>
                    <a:lnTo>
                      <a:pt x="10479" y="7160"/>
                    </a:lnTo>
                    <a:lnTo>
                      <a:pt x="12185" y="8959"/>
                    </a:lnTo>
                    <a:lnTo>
                      <a:pt x="13256" y="6557"/>
                    </a:lnTo>
                    <a:lnTo>
                      <a:pt x="14480" y="3207"/>
                    </a:lnTo>
                    <a:lnTo>
                      <a:pt x="15484" y="0"/>
                    </a:lnTo>
                    <a:lnTo>
                      <a:pt x="16816" y="3764"/>
                    </a:lnTo>
                    <a:lnTo>
                      <a:pt x="18301" y="3049"/>
                    </a:lnTo>
                    <a:lnTo>
                      <a:pt x="19746" y="6934"/>
                    </a:lnTo>
                    <a:lnTo>
                      <a:pt x="21600" y="10679"/>
                    </a:lnTo>
                    <a:lnTo>
                      <a:pt x="21458" y="21600"/>
                    </a:lnTo>
                    <a:lnTo>
                      <a:pt x="118" y="21508"/>
                    </a:lnTo>
                    <a:lnTo>
                      <a:pt x="0" y="16494"/>
                    </a:lnTo>
                    <a:close/>
                  </a:path>
                </a:pathLst>
              </a:custGeom>
              <a:solidFill>
                <a:srgbClr val="659fd5"/>
              </a:solidFill>
              <a:ln w="126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144" name="Group 98"/>
            <p:cNvGrpSpPr/>
            <p:nvPr/>
          </p:nvGrpSpPr>
          <p:grpSpPr>
            <a:xfrm>
              <a:off x="1198800" y="7193520"/>
              <a:ext cx="359640" cy="357480"/>
              <a:chOff x="1198800" y="7193520"/>
              <a:chExt cx="359640" cy="357480"/>
            </a:xfrm>
          </p:grpSpPr>
          <p:pic>
            <p:nvPicPr>
              <p:cNvPr id="145" name="Image" descr=""/>
              <p:cNvPicPr/>
              <p:nvPr/>
            </p:nvPicPr>
            <p:blipFill>
              <a:blip r:embed="rId16"/>
              <a:stretch/>
            </p:blipFill>
            <p:spPr>
              <a:xfrm>
                <a:off x="1199160" y="7193520"/>
                <a:ext cx="357120" cy="35748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146" name="CustomShape 99"/>
              <p:cNvSpPr/>
              <p:nvPr/>
            </p:nvSpPr>
            <p:spPr>
              <a:xfrm>
                <a:off x="1198800" y="7265880"/>
                <a:ext cx="359640" cy="2228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21600"/>
                    </a:moveTo>
                    <a:lnTo>
                      <a:pt x="2104" y="20087"/>
                    </a:lnTo>
                    <a:lnTo>
                      <a:pt x="3587" y="18508"/>
                    </a:lnTo>
                    <a:lnTo>
                      <a:pt x="4599" y="16206"/>
                    </a:lnTo>
                    <a:cubicBezTo>
                      <a:pt x="4736" y="15881"/>
                      <a:pt x="4874" y="15555"/>
                      <a:pt x="5011" y="15230"/>
                    </a:cubicBezTo>
                    <a:cubicBezTo>
                      <a:pt x="5148" y="14905"/>
                      <a:pt x="5286" y="14579"/>
                      <a:pt x="5423" y="14254"/>
                    </a:cubicBezTo>
                    <a:cubicBezTo>
                      <a:pt x="5593" y="14819"/>
                      <a:pt x="5762" y="15384"/>
                      <a:pt x="5932" y="15948"/>
                    </a:cubicBezTo>
                    <a:cubicBezTo>
                      <a:pt x="6102" y="16513"/>
                      <a:pt x="6272" y="17078"/>
                      <a:pt x="6442" y="17643"/>
                    </a:cubicBezTo>
                    <a:lnTo>
                      <a:pt x="8078" y="16008"/>
                    </a:lnTo>
                    <a:lnTo>
                      <a:pt x="9272" y="13609"/>
                    </a:lnTo>
                    <a:lnTo>
                      <a:pt x="10499" y="9377"/>
                    </a:lnTo>
                    <a:lnTo>
                      <a:pt x="12208" y="11732"/>
                    </a:lnTo>
                    <a:lnTo>
                      <a:pt x="13281" y="8587"/>
                    </a:lnTo>
                    <a:lnTo>
                      <a:pt x="14507" y="4200"/>
                    </a:lnTo>
                    <a:lnTo>
                      <a:pt x="15513" y="0"/>
                    </a:lnTo>
                    <a:lnTo>
                      <a:pt x="16848" y="4930"/>
                    </a:lnTo>
                    <a:lnTo>
                      <a:pt x="18336" y="3993"/>
                    </a:lnTo>
                    <a:lnTo>
                      <a:pt x="19783" y="9080"/>
                    </a:lnTo>
                    <a:lnTo>
                      <a:pt x="21600" y="13583"/>
                    </a:lnTo>
                  </a:path>
                </a:pathLst>
              </a:custGeom>
              <a:noFill/>
              <a:ln w="12600">
                <a:solidFill>
                  <a:srgbClr val="659fd5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pic>
        <p:nvPicPr>
          <p:cNvPr id="147" name="rstudio.png" descr=""/>
          <p:cNvPicPr/>
          <p:nvPr/>
        </p:nvPicPr>
        <p:blipFill>
          <a:blip r:embed="rId17"/>
          <a:stretch/>
        </p:blipFill>
        <p:spPr>
          <a:xfrm>
            <a:off x="12294720" y="195480"/>
            <a:ext cx="1386000" cy="1606320"/>
          </a:xfrm>
          <a:prstGeom prst="rect">
            <a:avLst/>
          </a:prstGeom>
          <a:ln w="12600"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2018-12-25T23:00:24Z</dcterms:modified>
  <cp:revision>3</cp:revision>
  <dc:subject/>
  <dc:title/>
</cp:coreProperties>
</file>